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embeddedFontLst>
    <p:embeddedFont>
      <p:font typeface="Montserrat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34" roundtripDataSignature="AMtx7mgXtU4VUGyUb+yicLjof1tnMqd8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ontserrat-bold.fntdata"/><Relationship Id="rId30" Type="http://schemas.openxmlformats.org/officeDocument/2006/relationships/font" Target="fonts/Montserrat-regular.fntdata"/><Relationship Id="rId11" Type="http://schemas.openxmlformats.org/officeDocument/2006/relationships/slide" Target="slides/slide6.xml"/><Relationship Id="rId33" Type="http://schemas.openxmlformats.org/officeDocument/2006/relationships/font" Target="fonts/Montserrat-boldItalic.fntdata"/><Relationship Id="rId10" Type="http://schemas.openxmlformats.org/officeDocument/2006/relationships/slide" Target="slides/slide5.xml"/><Relationship Id="rId32" Type="http://schemas.openxmlformats.org/officeDocument/2006/relationships/font" Target="fonts/Montserrat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customschemas.google.com/relationships/presentationmetadata" Target="meta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f7d55e2aa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g1f7d55e2aa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f7d55e2aa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g1f7d55e2aa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f7d55e2aa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g1f7d55e2aa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f7e6af92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1f7e6af92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f7f59ec8d0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1f7f59ec8d0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f7f59ec8d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g1f7f59ec8d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f7f59ec8d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g1f7f59ec8d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f7f59ec8d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g1f7f59ec8d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f7f59ec8d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Google Shape;206;g1f7f59ec8d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f7f59ec8d0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1f7f59ec8d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f7f59ec8d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8" name="Google Shape;218;g1f7f59ec8d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f7f59ec8d0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g1f7f59ec8d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f7f59ec8d0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g1f7f59ec8d0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f7f59ec8d0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g1f7f59ec8d0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f7cac29ae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g1f7cac29ae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f7cac29ae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1f7cac29a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f7cac29ae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1f7cac29ae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f7cac29ae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g1f7cac29ae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f7cac29ae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g1f7cac29ae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f7cac29aed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g1f7cac29aed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f7d55e2aa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1f7d55e2a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jp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tada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8">
  <p:cSld name="TITLE_1_1_1_1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22"/>
            <a:ext cx="9144003" cy="514790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/>
          <p:nvPr>
            <p:ph type="ctrTitle"/>
          </p:nvPr>
        </p:nvSpPr>
        <p:spPr>
          <a:xfrm>
            <a:off x="3699150" y="434850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4100"/>
              <a:buFont typeface="Montserrat"/>
              <a:buNone/>
              <a:defRPr b="1" sz="4100">
                <a:solidFill>
                  <a:srgbClr val="EA5F1A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9pPr>
          </a:lstStyle>
          <a:p/>
        </p:txBody>
      </p:sp>
      <p:sp>
        <p:nvSpPr>
          <p:cNvPr id="55" name="Google Shape;55;p30"/>
          <p:cNvSpPr txBox="1"/>
          <p:nvPr>
            <p:ph idx="1" type="subTitle"/>
          </p:nvPr>
        </p:nvSpPr>
        <p:spPr>
          <a:xfrm>
            <a:off x="592350" y="2177663"/>
            <a:ext cx="7959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600"/>
              <a:buNone/>
              <a:defRPr sz="1600">
                <a:solidFill>
                  <a:srgbClr val="00448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9pPr>
          </a:lstStyle>
          <a:p/>
        </p:txBody>
      </p:sp>
      <p:sp>
        <p:nvSpPr>
          <p:cNvPr id="56" name="Google Shape;56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9">
  <p:cSld name="TITLE_1_1_1_1_1_1_1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22"/>
            <a:ext cx="9144003" cy="514790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/>
          <p:nvPr>
            <p:ph type="ctrTitle"/>
          </p:nvPr>
        </p:nvSpPr>
        <p:spPr>
          <a:xfrm>
            <a:off x="3699150" y="434850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Montserrat"/>
              <a:buNone/>
              <a:defRPr b="1" sz="4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31"/>
          <p:cNvSpPr txBox="1"/>
          <p:nvPr>
            <p:ph idx="1" type="subTitle"/>
          </p:nvPr>
        </p:nvSpPr>
        <p:spPr>
          <a:xfrm>
            <a:off x="592350" y="2177663"/>
            <a:ext cx="7959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" name="Google Shape;61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0">
  <p:cSld name="TITLE_1_1_1_1_1_1_1_1_2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22"/>
            <a:ext cx="9144003" cy="5143452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32"/>
          <p:cNvSpPr txBox="1"/>
          <p:nvPr>
            <p:ph type="ctrTitle"/>
          </p:nvPr>
        </p:nvSpPr>
        <p:spPr>
          <a:xfrm>
            <a:off x="592350" y="444225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Montserrat"/>
              <a:buNone/>
              <a:defRPr b="1" sz="4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32"/>
          <p:cNvSpPr txBox="1"/>
          <p:nvPr>
            <p:ph idx="1" type="subTitle"/>
          </p:nvPr>
        </p:nvSpPr>
        <p:spPr>
          <a:xfrm>
            <a:off x="592350" y="2177675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Google Shape;66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7" name="Google Shape;67;p32"/>
          <p:cNvSpPr txBox="1"/>
          <p:nvPr>
            <p:ph idx="2" type="subTitle"/>
          </p:nvPr>
        </p:nvSpPr>
        <p:spPr>
          <a:xfrm>
            <a:off x="592350" y="3766125"/>
            <a:ext cx="3903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1">
  <p:cSld name="TITLE_1_1_1_1_1_1_1_1_2_1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1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33"/>
          <p:cNvSpPr txBox="1"/>
          <p:nvPr>
            <p:ph type="ctrTitle"/>
          </p:nvPr>
        </p:nvSpPr>
        <p:spPr>
          <a:xfrm>
            <a:off x="3707575" y="463000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Montserrat"/>
              <a:buNone/>
              <a:defRPr b="1" sz="4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1" name="Google Shape;71;p33"/>
          <p:cNvSpPr txBox="1"/>
          <p:nvPr>
            <p:ph idx="1" type="subTitle"/>
          </p:nvPr>
        </p:nvSpPr>
        <p:spPr>
          <a:xfrm>
            <a:off x="592350" y="2177675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2" name="Google Shape;72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3" name="Google Shape;73;p33"/>
          <p:cNvSpPr txBox="1"/>
          <p:nvPr>
            <p:ph idx="2" type="subTitle"/>
          </p:nvPr>
        </p:nvSpPr>
        <p:spPr>
          <a:xfrm>
            <a:off x="4656475" y="3794275"/>
            <a:ext cx="3903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2">
  <p:cSld name="TITLE_1_1_1_1_1_1_1_1_2_1_1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3" cy="5143493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34"/>
          <p:cNvSpPr txBox="1"/>
          <p:nvPr>
            <p:ph type="ctrTitle"/>
          </p:nvPr>
        </p:nvSpPr>
        <p:spPr>
          <a:xfrm>
            <a:off x="3707575" y="463000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Montserrat"/>
              <a:buNone/>
              <a:defRPr b="1" sz="4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Google Shape;77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8" name="Google Shape;78;p34"/>
          <p:cNvSpPr txBox="1"/>
          <p:nvPr>
            <p:ph idx="1" type="body"/>
          </p:nvPr>
        </p:nvSpPr>
        <p:spPr>
          <a:xfrm>
            <a:off x="311700" y="2108075"/>
            <a:ext cx="3999900" cy="24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34"/>
          <p:cNvSpPr txBox="1"/>
          <p:nvPr>
            <p:ph idx="2" type="body"/>
          </p:nvPr>
        </p:nvSpPr>
        <p:spPr>
          <a:xfrm>
            <a:off x="4832400" y="2108075"/>
            <a:ext cx="3999900" cy="24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3">
  <p:cSld name="TITLE_1_1_1_1_1_1_1_1_2_1_1_1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3997" cy="514350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35"/>
          <p:cNvSpPr txBox="1"/>
          <p:nvPr>
            <p:ph type="ctrTitle"/>
          </p:nvPr>
        </p:nvSpPr>
        <p:spPr>
          <a:xfrm>
            <a:off x="3707575" y="463000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Montserrat"/>
              <a:buNone/>
              <a:defRPr b="1" sz="4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None/>
              <a:defRPr sz="4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4" name="Google Shape;84;p35"/>
          <p:cNvSpPr txBox="1"/>
          <p:nvPr>
            <p:ph idx="1" type="body"/>
          </p:nvPr>
        </p:nvSpPr>
        <p:spPr>
          <a:xfrm>
            <a:off x="311700" y="2108075"/>
            <a:ext cx="3999900" cy="24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5" name="Google Shape;85;p35"/>
          <p:cNvSpPr txBox="1"/>
          <p:nvPr>
            <p:ph idx="2" type="body"/>
          </p:nvPr>
        </p:nvSpPr>
        <p:spPr>
          <a:xfrm>
            <a:off x="4832400" y="2108075"/>
            <a:ext cx="3999900" cy="24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4">
  <p:cSld name="TITLE_1_1_1_1_1_1_1_1_1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22"/>
            <a:ext cx="9143997" cy="5147909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36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3800"/>
              <a:buFont typeface="Montserrat"/>
              <a:buNone/>
              <a:defRPr b="1" sz="3800"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3800"/>
              <a:buNone/>
              <a:defRPr sz="3800">
                <a:solidFill>
                  <a:srgbClr val="004483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3800"/>
              <a:buNone/>
              <a:defRPr sz="3800">
                <a:solidFill>
                  <a:srgbClr val="004483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3800"/>
              <a:buNone/>
              <a:defRPr sz="3800">
                <a:solidFill>
                  <a:srgbClr val="004483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3800"/>
              <a:buNone/>
              <a:defRPr sz="3800">
                <a:solidFill>
                  <a:srgbClr val="004483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3800"/>
              <a:buNone/>
              <a:defRPr sz="3800">
                <a:solidFill>
                  <a:srgbClr val="004483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3800"/>
              <a:buNone/>
              <a:defRPr sz="3800">
                <a:solidFill>
                  <a:srgbClr val="004483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3800"/>
              <a:buNone/>
              <a:defRPr sz="3800">
                <a:solidFill>
                  <a:srgbClr val="004483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3800"/>
              <a:buNone/>
              <a:defRPr sz="3800">
                <a:solidFill>
                  <a:srgbClr val="004483"/>
                </a:solidFill>
              </a:defRPr>
            </a:lvl9pPr>
          </a:lstStyle>
          <a:p/>
        </p:txBody>
      </p:sp>
      <p:sp>
        <p:nvSpPr>
          <p:cNvPr id="89" name="Google Shape;89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0" name="Google Shape;90;p36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800"/>
              <a:buFont typeface="Montserrat"/>
              <a:buChar char="●"/>
              <a:defRPr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400"/>
              <a:buFont typeface="Montserrat"/>
              <a:buChar char="○"/>
              <a:defRPr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400"/>
              <a:buFont typeface="Montserrat"/>
              <a:buChar char="■"/>
              <a:defRPr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400"/>
              <a:buFont typeface="Montserrat"/>
              <a:buChar char="●"/>
              <a:defRPr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400"/>
              <a:buFont typeface="Montserrat"/>
              <a:buChar char="○"/>
              <a:defRPr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400"/>
              <a:buFont typeface="Montserrat"/>
              <a:buChar char="■"/>
              <a:defRPr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400"/>
              <a:buFont typeface="Montserrat"/>
              <a:buChar char="●"/>
              <a:defRPr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400"/>
              <a:buFont typeface="Montserrat"/>
              <a:buChar char="○"/>
              <a:defRPr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400"/>
              <a:buFont typeface="Montserrat"/>
              <a:buChar char="■"/>
              <a:defRPr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5">
  <p:cSld name="TITLE_1_1_1_1_1_1_1_1_1_1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37"/>
          <p:cNvSpPr txBox="1"/>
          <p:nvPr>
            <p:ph type="ctrTitle"/>
          </p:nvPr>
        </p:nvSpPr>
        <p:spPr>
          <a:xfrm>
            <a:off x="573575" y="960500"/>
            <a:ext cx="5640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Montserrat"/>
              <a:buNone/>
              <a:defRPr b="1" sz="3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4" name="Google Shape;94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5" name="Google Shape;95;p37"/>
          <p:cNvSpPr txBox="1"/>
          <p:nvPr>
            <p:ph idx="1" type="subTitle"/>
          </p:nvPr>
        </p:nvSpPr>
        <p:spPr>
          <a:xfrm>
            <a:off x="592350" y="2177675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6">
  <p:cSld name="TITLE_1_1_1_1_1_1_1_1_1_1_1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38"/>
          <p:cNvSpPr txBox="1"/>
          <p:nvPr>
            <p:ph type="ctrTitle"/>
          </p:nvPr>
        </p:nvSpPr>
        <p:spPr>
          <a:xfrm>
            <a:off x="573575" y="960500"/>
            <a:ext cx="5640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Montserrat"/>
              <a:buNone/>
              <a:defRPr b="1" sz="3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9" name="Google Shape;99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0" name="Google Shape;100;p38"/>
          <p:cNvSpPr txBox="1"/>
          <p:nvPr>
            <p:ph idx="1" type="subTitle"/>
          </p:nvPr>
        </p:nvSpPr>
        <p:spPr>
          <a:xfrm>
            <a:off x="592350" y="2177675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tada II">
  <p:cSld name="TITLE_1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tada III" type="blank">
  <p:cSld name="BLANK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5" name="Google Shape;105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3" cy="514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">
  <p:cSld name="TITLE_1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3"/>
          <p:cNvSpPr txBox="1"/>
          <p:nvPr>
            <p:ph type="ctrTitle"/>
          </p:nvPr>
        </p:nvSpPr>
        <p:spPr>
          <a:xfrm>
            <a:off x="3619950" y="416075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Montserrat"/>
              <a:buNone/>
              <a:defRPr b="1" sz="4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18" name="Google Shape;18;p23"/>
          <p:cNvSpPr txBox="1"/>
          <p:nvPr>
            <p:ph idx="1" type="subTitle"/>
          </p:nvPr>
        </p:nvSpPr>
        <p:spPr>
          <a:xfrm>
            <a:off x="592350" y="2175450"/>
            <a:ext cx="7959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9" name="Google Shape;19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2">
  <p:cSld name="TITLE_1_1_1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4"/>
          <p:cNvSpPr txBox="1"/>
          <p:nvPr>
            <p:ph type="ctrTitle"/>
          </p:nvPr>
        </p:nvSpPr>
        <p:spPr>
          <a:xfrm>
            <a:off x="592350" y="387900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4100"/>
              <a:buFont typeface="Montserrat"/>
              <a:buNone/>
              <a:defRPr b="1" sz="4100">
                <a:solidFill>
                  <a:srgbClr val="EA5F1A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9pPr>
          </a:lstStyle>
          <a:p/>
        </p:txBody>
      </p:sp>
      <p:sp>
        <p:nvSpPr>
          <p:cNvPr id="23" name="Google Shape;23;p24"/>
          <p:cNvSpPr txBox="1"/>
          <p:nvPr>
            <p:ph idx="1" type="subTitle"/>
          </p:nvPr>
        </p:nvSpPr>
        <p:spPr>
          <a:xfrm>
            <a:off x="592350" y="2175450"/>
            <a:ext cx="7959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600"/>
              <a:buNone/>
              <a:defRPr sz="1600">
                <a:solidFill>
                  <a:srgbClr val="00448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9pPr>
          </a:lstStyle>
          <a:p/>
        </p:txBody>
      </p:sp>
      <p:sp>
        <p:nvSpPr>
          <p:cNvPr id="24" name="Google Shape;2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3">
  <p:cSld name="TITLE_1_1_1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5"/>
          <p:cNvSpPr txBox="1"/>
          <p:nvPr>
            <p:ph type="ctrTitle"/>
          </p:nvPr>
        </p:nvSpPr>
        <p:spPr>
          <a:xfrm>
            <a:off x="592350" y="387900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Font typeface="Montserrat"/>
              <a:buNone/>
              <a:defRPr b="1" sz="4100"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9pPr>
          </a:lstStyle>
          <a:p/>
        </p:txBody>
      </p:sp>
      <p:sp>
        <p:nvSpPr>
          <p:cNvPr id="28" name="Google Shape;28;p25"/>
          <p:cNvSpPr txBox="1"/>
          <p:nvPr>
            <p:ph idx="1" type="subTitle"/>
          </p:nvPr>
        </p:nvSpPr>
        <p:spPr>
          <a:xfrm>
            <a:off x="592350" y="2175450"/>
            <a:ext cx="7959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600"/>
              <a:buNone/>
              <a:defRPr sz="1600">
                <a:solidFill>
                  <a:srgbClr val="004483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2800"/>
              <a:buNone/>
              <a:defRPr sz="2800">
                <a:solidFill>
                  <a:srgbClr val="004483"/>
                </a:solidFill>
              </a:defRPr>
            </a:lvl9pPr>
          </a:lstStyle>
          <a:p/>
        </p:txBody>
      </p:sp>
      <p:sp>
        <p:nvSpPr>
          <p:cNvPr id="29" name="Google Shape;2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" name="Google Shape;30;p25"/>
          <p:cNvSpPr txBox="1"/>
          <p:nvPr>
            <p:ph idx="2" type="subTitle"/>
          </p:nvPr>
        </p:nvSpPr>
        <p:spPr>
          <a:xfrm>
            <a:off x="425625" y="3604350"/>
            <a:ext cx="346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4">
  <p:cSld name="TITLE_1_1_1_1_2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6"/>
          <p:cNvSpPr txBox="1"/>
          <p:nvPr>
            <p:ph type="ctrTitle"/>
          </p:nvPr>
        </p:nvSpPr>
        <p:spPr>
          <a:xfrm>
            <a:off x="592350" y="387900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4100"/>
              <a:buFont typeface="Montserrat"/>
              <a:buNone/>
              <a:defRPr b="1" sz="4100">
                <a:solidFill>
                  <a:srgbClr val="EA5F1A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4100"/>
              <a:buNone/>
              <a:defRPr sz="4100">
                <a:solidFill>
                  <a:srgbClr val="EA5F1A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4100"/>
              <a:buNone/>
              <a:defRPr sz="4100">
                <a:solidFill>
                  <a:srgbClr val="EA5F1A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4100"/>
              <a:buNone/>
              <a:defRPr sz="4100">
                <a:solidFill>
                  <a:srgbClr val="EA5F1A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4100"/>
              <a:buNone/>
              <a:defRPr sz="4100">
                <a:solidFill>
                  <a:srgbClr val="EA5F1A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4100"/>
              <a:buNone/>
              <a:defRPr sz="4100">
                <a:solidFill>
                  <a:srgbClr val="EA5F1A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4100"/>
              <a:buNone/>
              <a:defRPr sz="4100">
                <a:solidFill>
                  <a:srgbClr val="EA5F1A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4100"/>
              <a:buNone/>
              <a:defRPr sz="4100">
                <a:solidFill>
                  <a:srgbClr val="EA5F1A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4100"/>
              <a:buNone/>
              <a:defRPr sz="4100">
                <a:solidFill>
                  <a:srgbClr val="EA5F1A"/>
                </a:solidFill>
              </a:defRPr>
            </a:lvl9pPr>
          </a:lstStyle>
          <a:p/>
        </p:txBody>
      </p:sp>
      <p:sp>
        <p:nvSpPr>
          <p:cNvPr id="34" name="Google Shape;34;p26"/>
          <p:cNvSpPr txBox="1"/>
          <p:nvPr>
            <p:ph idx="1" type="subTitle"/>
          </p:nvPr>
        </p:nvSpPr>
        <p:spPr>
          <a:xfrm>
            <a:off x="592350" y="2175450"/>
            <a:ext cx="7959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1600"/>
              <a:buNone/>
              <a:defRPr sz="1600">
                <a:solidFill>
                  <a:srgbClr val="EA5F1A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9pPr>
          </a:lstStyle>
          <a:p/>
        </p:txBody>
      </p:sp>
      <p:sp>
        <p:nvSpPr>
          <p:cNvPr id="35" name="Google Shape;35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" name="Google Shape;36;p26"/>
          <p:cNvSpPr txBox="1"/>
          <p:nvPr>
            <p:ph idx="2" type="subTitle"/>
          </p:nvPr>
        </p:nvSpPr>
        <p:spPr>
          <a:xfrm>
            <a:off x="425625" y="3604350"/>
            <a:ext cx="346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5">
  <p:cSld name="TITLE_1_1_1_1_1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27"/>
          <p:cNvSpPr txBox="1"/>
          <p:nvPr>
            <p:ph type="ctrTitle"/>
          </p:nvPr>
        </p:nvSpPr>
        <p:spPr>
          <a:xfrm>
            <a:off x="3699150" y="444225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Font typeface="Montserrat"/>
              <a:buNone/>
              <a:defRPr b="1" sz="4100"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9pPr>
          </a:lstStyle>
          <a:p/>
        </p:txBody>
      </p:sp>
      <p:sp>
        <p:nvSpPr>
          <p:cNvPr id="40" name="Google Shape;40;p27"/>
          <p:cNvSpPr txBox="1"/>
          <p:nvPr>
            <p:ph idx="1" type="subTitle"/>
          </p:nvPr>
        </p:nvSpPr>
        <p:spPr>
          <a:xfrm>
            <a:off x="592350" y="2857963"/>
            <a:ext cx="7959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6">
  <p:cSld name="TITLE_1_1_1_1_1_2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3" cy="514795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28"/>
          <p:cNvSpPr txBox="1"/>
          <p:nvPr>
            <p:ph type="ctrTitle"/>
          </p:nvPr>
        </p:nvSpPr>
        <p:spPr>
          <a:xfrm>
            <a:off x="592350" y="425450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4100"/>
              <a:buFont typeface="Montserrat"/>
              <a:buNone/>
              <a:defRPr b="1" sz="4100">
                <a:solidFill>
                  <a:srgbClr val="EA5F1A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9pPr>
          </a:lstStyle>
          <a:p/>
        </p:txBody>
      </p:sp>
      <p:sp>
        <p:nvSpPr>
          <p:cNvPr id="45" name="Google Shape;45;p28"/>
          <p:cNvSpPr txBox="1"/>
          <p:nvPr>
            <p:ph idx="1" type="subTitle"/>
          </p:nvPr>
        </p:nvSpPr>
        <p:spPr>
          <a:xfrm>
            <a:off x="592350" y="2857963"/>
            <a:ext cx="7959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7">
  <p:cSld name="TITLE_1_1_1_1_1_1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3" cy="514795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9"/>
          <p:cNvSpPr txBox="1"/>
          <p:nvPr>
            <p:ph type="ctrTitle"/>
          </p:nvPr>
        </p:nvSpPr>
        <p:spPr>
          <a:xfrm>
            <a:off x="592350" y="444225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Font typeface="Montserrat"/>
              <a:buNone/>
              <a:defRPr b="1" sz="4100"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9pPr>
          </a:lstStyle>
          <a:p/>
        </p:txBody>
      </p:sp>
      <p:sp>
        <p:nvSpPr>
          <p:cNvPr id="50" name="Google Shape;50;p29"/>
          <p:cNvSpPr txBox="1"/>
          <p:nvPr>
            <p:ph idx="1" type="subTitle"/>
          </p:nvPr>
        </p:nvSpPr>
        <p:spPr>
          <a:xfrm>
            <a:off x="592350" y="2177663"/>
            <a:ext cx="7959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1600"/>
              <a:buNone/>
              <a:defRPr sz="1600">
                <a:solidFill>
                  <a:srgbClr val="EA5F1A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9pPr>
          </a:lstStyle>
          <a:p/>
        </p:txBody>
      </p:sp>
      <p:sp>
        <p:nvSpPr>
          <p:cNvPr id="51" name="Google Shape;51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21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mc:AlternateContent>
    <mc:Choice Requires="p14">
      <p:transition spd="slow" p14:dur="15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elibro.uned.elogim.com/es/lc/uned/titulos/243845" TargetMode="External"/><Relationship Id="rId4" Type="http://schemas.openxmlformats.org/officeDocument/2006/relationships/hyperlink" Target="https://www.elperiodico.com/es/ser-feliz/20230630/bullying-adolescencia-consecuencias-psicologicas-evg-88757614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f7d55e2aac_0_5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61" name="Google Shape;161;g1f7d55e2aac_0_5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❖"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Consecuencias a nivel psicológico: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Depresión: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Las víctimas pueden perder interés en actividades que antes disfrutaban.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Ansiedad: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Sentimientos de miedo constante y trastornos de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ansiedad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Baja autoestima: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Desarrollo de una autoimagen negativa de sí mismos.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f7d55e2aac_0_11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67" name="Google Shape;167;g1f7d55e2aac_0_11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❖"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Consecuencias a nivel psicológico: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Problemas académicos: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El estrés y ansiedad pueden dificultar la concentración y el aprendizaje.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Conductas autodestructivas: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Esto puede incluir el abuso de sustancias, autolesiones, o la ideación suicida.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f7d55e2aac_0_16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73" name="Google Shape;173;g1f7d55e2aac_0_16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i="1" lang="en" sz="3400">
                <a:latin typeface="Arial"/>
                <a:ea typeface="Arial"/>
                <a:cs typeface="Arial"/>
                <a:sym typeface="Arial"/>
              </a:rPr>
              <a:t>Ley de Justicia Penal Juvenil</a:t>
            </a:r>
            <a:endParaRPr i="1" sz="3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f7e6af92f5_0_0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79" name="Google Shape;179;g1f7e6af92f5_0_0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La Justicia Penal Juvenil incorpora los derechos y garantías del Derecho Penal moderno y democrático aplicable a los adultos, más los Derechos Humanos de aplicación específica a las personas adolescentes por su especial condición de personas en crecimiento y formación y condiciones de vulnerabilidad propias de sus edades, además, el derecho penal juvenil se caracteriza por concebir como principales las Sanciones No privativas de libertad, a veces denominadas sanciones alternativas y en otras también sanciones socioeducativas.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f7f59ec8d0_0_37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85" name="Google Shape;185;g1f7f59ec8d0_0_37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266700" lvl="0" marL="457200" rtl="0" algn="just">
              <a:spcBef>
                <a:spcPts val="0"/>
              </a:spcBef>
              <a:spcAft>
                <a:spcPts val="0"/>
              </a:spcAft>
              <a:buSzPts val="600"/>
              <a:buFont typeface="Arial"/>
              <a:buChar char="●"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La ley de Justicia Penal Juvenil tiene dos componentes principales: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En primera instancia, </a:t>
            </a:r>
            <a:r>
              <a:rPr i="1" lang="en">
                <a:latin typeface="Arial"/>
                <a:ea typeface="Arial"/>
                <a:cs typeface="Arial"/>
                <a:sym typeface="Arial"/>
              </a:rPr>
              <a:t>“una dosis de violencia estatal”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que le va a significar restricción de algunas de sus actividades u obligaciones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En segundo lugar, el componente educativo, se incorpora en el plan de cumplimiento o ejecución de cada sanción, y se materializa no tanto en la educación formal que se supone no debe interrumpirse, sino en la participación en proyectos y programas socioeducativos,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f7f59ec8d0_0_5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91" name="Google Shape;191;g1f7f59ec8d0_0_5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9230"/>
              <a:buFont typeface="Arial"/>
              <a:buNone/>
            </a:pPr>
            <a:r>
              <a:rPr b="1" lang="en" sz="2600">
                <a:latin typeface="Arial"/>
                <a:ea typeface="Arial"/>
                <a:cs typeface="Arial"/>
                <a:sym typeface="Arial"/>
              </a:rPr>
              <a:t>Definición del delito</a:t>
            </a:r>
            <a:endParaRPr b="1"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Para definir un poco mejor el origen del delito, Cohen indica: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Las conductas delictivas son aprendidas por el individuo, quien busca a un grupo de personas que puedan satisfacer sus necesidades como ser humano.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Bajo esta perspectiva, las personas buscan constantemente la aprobación social.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f7f59ec8d0_0_0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97" name="Google Shape;197;g1f7f59ec8d0_0_0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Ley de Justicia Penal Juvenil, factores de historia: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Antes de la ley, se consideraban a las PME como inimputables.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Existía la Ley Orgánica de la Jurisdicción Tutelar de Menores, de 1963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El término </a:t>
            </a:r>
            <a:r>
              <a:rPr i="1" lang="en">
                <a:latin typeface="Arial"/>
                <a:ea typeface="Arial"/>
                <a:cs typeface="Arial"/>
                <a:sym typeface="Arial"/>
              </a:rPr>
              <a:t>“menor”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se utilizaba únicamente para PME en condición de vulnerabilidad social.</a:t>
            </a:r>
            <a:endParaRPr b="1"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f7f59ec8d0_0_12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203" name="Google Shape;203;g1f7f59ec8d0_0_12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000">
                <a:latin typeface="Arial"/>
                <a:ea typeface="Arial"/>
                <a:cs typeface="Arial"/>
                <a:sym typeface="Arial"/>
              </a:rPr>
              <a:t>Sanciones no privativas de libertad</a:t>
            </a:r>
            <a:endParaRPr b="1" i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f7f59ec8d0_0_17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209" name="Google Shape;209;g1f7f59ec8d0_0_17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Amonestación y advertencia.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Libertad asistida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Prestación de servicios a la comunidad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Reparación de los daños a las víctimas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f7f59ec8d0_0_22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215" name="Google Shape;215;g1f7f59ec8d0_0_22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000">
                <a:latin typeface="Arial"/>
                <a:ea typeface="Arial"/>
                <a:cs typeface="Arial"/>
                <a:sym typeface="Arial"/>
              </a:rPr>
              <a:t>Órdenes de orientación y supervisión</a:t>
            </a:r>
            <a:endParaRPr b="1" i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f7f59ec8d0_0_27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221" name="Google Shape;221;g1f7f59ec8d0_0_27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Instalarse en un lugar de residencia determinado o mudarse.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Abandonar el trato con determinadas personas.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Eliminar la asistencia a centros de diversión determinados.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Matricularse en un centro de educación formal.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f7f59ec8d0_0_32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227" name="Google Shape;227;g1f7f59ec8d0_0_32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Adquirir un trabajo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Evitar el consumo de sustancias psicoactivas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Ordenar el internamiento de la PME en un centro especializado.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f7f59ec8d0_0_44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233" name="Google Shape;233;g1f7f59ec8d0_0_44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000">
                <a:latin typeface="Arial"/>
                <a:ea typeface="Arial"/>
                <a:cs typeface="Arial"/>
                <a:sym typeface="Arial"/>
              </a:rPr>
              <a:t>Sanciones privativas de libertad</a:t>
            </a:r>
            <a:endParaRPr b="1" i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f7f59ec8d0_0_49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239" name="Google Shape;239;g1f7f59ec8d0_0_49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85000"/>
          </a:bodyPr>
          <a:lstStyle/>
          <a:p>
            <a:pPr indent="-304165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Internamiento domiciliario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Arial"/>
              <a:ea typeface="Arial"/>
              <a:cs typeface="Arial"/>
              <a:sym typeface="Arial"/>
            </a:endParaRPr>
          </a:p>
          <a:p>
            <a:pPr indent="-304165" lvl="0" marL="457200" rtl="0" algn="just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Internamiento en tiempo libre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Arial"/>
              <a:ea typeface="Arial"/>
              <a:cs typeface="Arial"/>
              <a:sym typeface="Arial"/>
            </a:endParaRPr>
          </a:p>
          <a:p>
            <a:pPr indent="-304165" lvl="0" marL="457200" rtl="0" algn="just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Internamiento en Centro Especializado: La privación de libertad puede llegar hasta los 10 años para adolescentes entre los 12 y 15 años, y de hasta 15 años de prisión para adolescentes entre los 15 y 18 años.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Estas penas son la última opción, y por el menor tiempo posible.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f7cac29aed_0_10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245" name="Google Shape;245;g1f7cac29aed_0_10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Referencias bibliográficas: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1143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sz="1400">
                <a:solidFill>
                  <a:srgbClr val="2C2C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Rotger, M. (2022). </a:t>
            </a:r>
            <a:r>
              <a:rPr i="1" lang="en" sz="1400">
                <a:solidFill>
                  <a:srgbClr val="2C2C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La educación emocional como estrategia de prevención del bullying: </a:t>
            </a:r>
            <a:r>
              <a:rPr lang="en" sz="1400">
                <a:solidFill>
                  <a:srgbClr val="2C2C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(1 ed.). Editorial Brujas. </a:t>
            </a:r>
            <a:r>
              <a:rPr lang="en" sz="1400" u="sng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https://elibro.uned.elogim.com/es/lc/uned/titulos/243845</a:t>
            </a:r>
            <a:endParaRPr sz="1400">
              <a:solidFill>
                <a:srgbClr val="2C2C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114300" rtl="0" algn="just"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2C2C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Rull, N. (30 de junio de 2023). Bullying en la adolescencia: estas son las consecuencias. </a:t>
            </a:r>
            <a:r>
              <a:rPr i="1" lang="en" sz="1400">
                <a:solidFill>
                  <a:srgbClr val="2C2C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El Periódico.</a:t>
            </a:r>
            <a:r>
              <a:rPr lang="en" sz="1400">
                <a:solidFill>
                  <a:srgbClr val="2C2C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Bullying en la adolescencia: estas son las consecuencias psicológicas - El Periódico (elperiodico.com)</a:t>
            </a:r>
            <a:endParaRPr sz="1400">
              <a:solidFill>
                <a:srgbClr val="2C2C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114300" rtl="0" algn="just"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2C2C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Patronato Nacional de la Infancia. (2018). Manual de formación en Justicia Penal Juvenil (1 era). DNI Internacional.</a:t>
            </a:r>
            <a:endParaRPr sz="1400">
              <a:solidFill>
                <a:srgbClr val="2C2C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19" name="Google Shape;119;p16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b="1" i="1" lang="en" sz="5200"/>
              <a:t>Bullyign en Costa Rica</a:t>
            </a:r>
            <a:endParaRPr b="1" i="1" sz="5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f7cac29aed_0_0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25" name="Google Shape;125;g1f7cac29aed_0_0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❖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Definición del </a:t>
            </a:r>
            <a:r>
              <a:rPr i="1" lang="en" sz="1400">
                <a:latin typeface="Arial"/>
                <a:ea typeface="Arial"/>
                <a:cs typeface="Arial"/>
                <a:sym typeface="Arial"/>
              </a:rPr>
              <a:t>Bullying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matonismo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❖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Principales características de los victimarios: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Apatía: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Es la falta de capacidad de ponerse en el lugar de los otros, volviéndose altamente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insensibles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e indiferentes.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Motivación ante la violencia: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La violencia es una conducta aprendida y habitualmente quienes la ejercen, han sido víctimas de ellas en algún momento de su crecimiento y desarrollo.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Vinculación y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liderazgo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 negativo: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Generan una atmósfera de emociones tóxicas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f7cac29aed_0_5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31" name="Google Shape;131;g1f7cac29aed_0_5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❖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Principales características de los victimarios: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Pensamiento inflexible, dicotómico y polarizado: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Debido a su pensamiento en una única vía, impide dialogar, intercambiar ideas y encontrar soluciones.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Baja regulación emocional e impulsividad: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Cuando las emociones toman el control, el cerebro presenta problemas de comunicación entre el sistema límbico y el lóbulo frontal, afectando la capacidad de tomar las buenas conductas.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Mentir y manipular para deshumanizar a otros: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Dentro de sus </a:t>
            </a:r>
            <a:r>
              <a:rPr i="1" lang="en">
                <a:latin typeface="Arial"/>
                <a:ea typeface="Arial"/>
                <a:cs typeface="Arial"/>
                <a:sym typeface="Arial"/>
              </a:rPr>
              <a:t>“habilidades”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se encuentra el persuadir a los demás, para que piensen y actúen de la manera que ellos desean.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f7cac29aed_0_15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37" name="Google Shape;137;g1f7cac29aed_0_15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❖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Principales características de las víctimas: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Personalidad insegura: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Esta es una de las principales “</a:t>
            </a:r>
            <a:r>
              <a:rPr i="1" lang="en">
                <a:latin typeface="Arial"/>
                <a:ea typeface="Arial"/>
                <a:cs typeface="Arial"/>
                <a:sym typeface="Arial"/>
              </a:rPr>
              <a:t>señales”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que buscan los acosadores, esto genera una imagen de una autoconfianza dañada o deteriorada.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Dependencia emocional: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Este tipo de necesidad afectiva impulsa a las víctimas a tolerar cualquier tipo de menosprecio, maltrato, agresión, generando un “</a:t>
            </a:r>
            <a:r>
              <a:rPr i="1" lang="en">
                <a:latin typeface="Arial"/>
                <a:ea typeface="Arial"/>
                <a:cs typeface="Arial"/>
                <a:sym typeface="Arial"/>
              </a:rPr>
              <a:t>círculo de violencia”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Señales de sobreprotección: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en">
                <a:latin typeface="Arial"/>
                <a:ea typeface="Arial"/>
                <a:cs typeface="Arial"/>
                <a:sym typeface="Arial"/>
              </a:rPr>
              <a:t>“Tu solo no puedes”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, es el mensaje que se transmite con la sobreprotección, esto daña la autoestima, y reduce la confianza en sí mismos, volviendo al niño, niña y adolescente, vulnerable para los actos de </a:t>
            </a:r>
            <a:r>
              <a:rPr i="1" lang="en">
                <a:latin typeface="Arial"/>
                <a:ea typeface="Arial"/>
                <a:cs typeface="Arial"/>
                <a:sym typeface="Arial"/>
              </a:rPr>
              <a:t>“bullying”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f7cac29aed_0_20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43" name="Google Shape;143;g1f7cac29aed_0_20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❖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Principales características de las víctimas: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i="1" lang="en">
                <a:latin typeface="Arial"/>
                <a:ea typeface="Arial"/>
                <a:cs typeface="Arial"/>
                <a:sym typeface="Arial"/>
              </a:rPr>
              <a:t>“Ser diferente”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Cuando la persona se siente diferente y, a esto se le suma una autoestima deteriorada, la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persona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se puede convertir en un blanco fácil del </a:t>
            </a:r>
            <a:r>
              <a:rPr i="1" lang="en">
                <a:latin typeface="Arial"/>
                <a:ea typeface="Arial"/>
                <a:cs typeface="Arial"/>
                <a:sym typeface="Arial"/>
              </a:rPr>
              <a:t>“bullying”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Baja aceptación entre pares: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Según Cohen, parte de las necesidades básicas de los seres humanos es pertenecer a un grupo de personas, buscando aceptación, al existir una baja aceptación entre pares, esto puede producir una baja autoestima, pudiendo ser esto una luz verde para el </a:t>
            </a:r>
            <a:r>
              <a:rPr i="1" lang="en">
                <a:latin typeface="Arial"/>
                <a:ea typeface="Arial"/>
                <a:cs typeface="Arial"/>
                <a:sym typeface="Arial"/>
              </a:rPr>
              <a:t>“bullying”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Percepción de </a:t>
            </a:r>
            <a:r>
              <a:rPr b="1" i="1" lang="en">
                <a:latin typeface="Arial"/>
                <a:ea typeface="Arial"/>
                <a:cs typeface="Arial"/>
                <a:sym typeface="Arial"/>
              </a:rPr>
              <a:t>“debilidad”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 física: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La apariencia física puede hacer ver a la persona vulnerable o no ante otros, generando en el caso de vulnerabilidad potenciales riesgos.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f7cac29aed_0_26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49" name="Google Shape;149;g1f7cac29aed_0_26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10832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❖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Tipos de bullying: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just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Físico: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agresiones tales como patadas, golpes, pellizco, entre otros en donde se atente físicamente sobre la víctima.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just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Psicológico: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cualquier acto que provoque temor sobre la víctima, tales como amenazas, presión, manipulación, etc.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just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Social: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provoca un aislamiento total de la víctima.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f7d55e2aac_0_0"/>
          <p:cNvSpPr txBox="1"/>
          <p:nvPr>
            <p:ph type="ctrTitle"/>
          </p:nvPr>
        </p:nvSpPr>
        <p:spPr>
          <a:xfrm>
            <a:off x="592350" y="444250"/>
            <a:ext cx="7880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Comisión de Análisis Criminal</a:t>
            </a:r>
            <a:endParaRPr/>
          </a:p>
        </p:txBody>
      </p:sp>
      <p:sp>
        <p:nvSpPr>
          <p:cNvPr id="155" name="Google Shape;155;g1f7d55e2aac_0_0"/>
          <p:cNvSpPr txBox="1"/>
          <p:nvPr>
            <p:ph idx="1" type="body"/>
          </p:nvPr>
        </p:nvSpPr>
        <p:spPr>
          <a:xfrm>
            <a:off x="311700" y="2098700"/>
            <a:ext cx="85206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10832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❖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Tipos de bullying: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just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Verbal: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esta es una de las formas más comunes, tales como insultos, burlas, humillaciones, entre otros.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just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Cibernético: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usualmente es de forma anónima, en donde se utilizan videos o fotografías, con el fin de humillar, avergonzar, entre otros factores.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10832" lvl="1" marL="914400" rtl="0" algn="just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➢"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Patrimonial: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hurtos, cobro de dinero, destrucción de objetos.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