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0" r:id="rId6"/>
    <p:sldMasterId id="2147483652" r:id="rId7"/>
    <p:sldMasterId id="2147483654" r:id="rId8"/>
    <p:sldMasterId id="2147483656" r:id="rId9"/>
  </p:sldMasterIdLst>
  <p:notesMasterIdLst>
    <p:notesMasterId r:id="rId1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</p:sldIdLst>
  <p:sldSz cy="5143500" cx="9144000"/>
  <p:notesSz cx="6858000" cy="9144000"/>
  <p:embeddedFontLst>
    <p:embeddedFont>
      <p:font typeface="Montserrat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34" roundtripDataSignature="AMtx7mgURBxtzr3Dj6BS8clU6Eooxmrt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A426D5E-258F-40A2-9F61-910AA38B2927}">
  <a:tblStyle styleId="{DA426D5E-258F-40A2-9F61-910AA38B292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0.xml"/><Relationship Id="rId22" Type="http://schemas.openxmlformats.org/officeDocument/2006/relationships/slide" Target="slides/slide12.xml"/><Relationship Id="rId21" Type="http://schemas.openxmlformats.org/officeDocument/2006/relationships/slide" Target="slides/slide11.xml"/><Relationship Id="rId24" Type="http://schemas.openxmlformats.org/officeDocument/2006/relationships/slide" Target="slides/slide14.xml"/><Relationship Id="rId23" Type="http://schemas.openxmlformats.org/officeDocument/2006/relationships/slide" Target="slides/slide13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5.xml"/><Relationship Id="rId26" Type="http://schemas.openxmlformats.org/officeDocument/2006/relationships/slide" Target="slides/slide16.xml"/><Relationship Id="rId25" Type="http://schemas.openxmlformats.org/officeDocument/2006/relationships/slide" Target="slides/slide15.xml"/><Relationship Id="rId28" Type="http://schemas.openxmlformats.org/officeDocument/2006/relationships/slide" Target="slides/slide18.xml"/><Relationship Id="rId27" Type="http://schemas.openxmlformats.org/officeDocument/2006/relationships/slide" Target="slides/slide17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19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font" Target="fonts/Montserrat-bold.fntdata"/><Relationship Id="rId30" Type="http://schemas.openxmlformats.org/officeDocument/2006/relationships/font" Target="fonts/Montserrat-regular.fntdata"/><Relationship Id="rId11" Type="http://schemas.openxmlformats.org/officeDocument/2006/relationships/slide" Target="slides/slide1.xml"/><Relationship Id="rId33" Type="http://schemas.openxmlformats.org/officeDocument/2006/relationships/font" Target="fonts/Montserrat-boldItalic.fntdata"/><Relationship Id="rId10" Type="http://schemas.openxmlformats.org/officeDocument/2006/relationships/notesMaster" Target="notesMasters/notesMaster1.xml"/><Relationship Id="rId32" Type="http://schemas.openxmlformats.org/officeDocument/2006/relationships/font" Target="fonts/Montserrat-italic.fntdata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34" Type="http://customschemas.google.com/relationships/presentationmetadata" Target="metadata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9" Type="http://schemas.openxmlformats.org/officeDocument/2006/relationships/slide" Target="slides/slide9.xml"/><Relationship Id="rId18" Type="http://schemas.openxmlformats.org/officeDocument/2006/relationships/slide" Target="slides/slide8.xml"/></Relationships>
</file>

<file path=ppt/charts/_rels/chart1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Libro1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Libro1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R"/>
  <c:clrMapOvr bg1="lt1" tx1="dk1" bg2="dk2" tx2="lt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Hoja1!$B$3:$B$8</c:f>
              <c:strCache>
                <c:ptCount val="6"/>
                <c:pt idx="0">
                  <c:v>Hurto</c:v>
                </c:pt>
                <c:pt idx="1">
                  <c:v>Robo</c:v>
                </c:pt>
                <c:pt idx="2">
                  <c:v>Asalto</c:v>
                </c:pt>
                <c:pt idx="3">
                  <c:v>Robo de vehículo</c:v>
                </c:pt>
                <c:pt idx="4">
                  <c:v>Tacha de Vehículo</c:v>
                </c:pt>
                <c:pt idx="5">
                  <c:v>Homicidio</c:v>
                </c:pt>
              </c:strCache>
            </c:strRef>
          </c:cat>
          <c:val>
            <c:numRef>
              <c:f>Hoja1!$C$3:$C$8</c:f>
              <c:numCache>
                <c:formatCode>General</c:formatCode>
                <c:ptCount val="6"/>
                <c:pt idx="0">
                  <c:v>16993</c:v>
                </c:pt>
                <c:pt idx="1">
                  <c:v>13169</c:v>
                </c:pt>
                <c:pt idx="2">
                  <c:v>11069</c:v>
                </c:pt>
                <c:pt idx="3">
                  <c:v>4381</c:v>
                </c:pt>
                <c:pt idx="4">
                  <c:v>3567</c:v>
                </c:pt>
                <c:pt idx="5">
                  <c:v>661</c:v>
                </c:pt>
              </c:numCache>
            </c:numRef>
          </c:val>
        </c:ser>
        <c:axId val="100866688"/>
        <c:axId val="100913536"/>
      </c:barChart>
      <c:catAx>
        <c:axId val="100866688"/>
        <c:scaling>
          <c:orientation val="minMax"/>
        </c:scaling>
        <c:axPos val="b"/>
        <c:numFmt formatCode="General" sourceLinked="1"/>
        <c:tickLblPos val="nextTo"/>
        <c:crossAx val="100913536"/>
        <c:crosses val="autoZero"/>
        <c:auto val="1"/>
        <c:lblAlgn val="ctr"/>
        <c:lblOffset val="100"/>
      </c:catAx>
      <c:valAx>
        <c:axId val="100913536"/>
        <c:scaling>
          <c:orientation val="minMax"/>
        </c:scaling>
        <c:axPos val="l"/>
        <c:majorGridlines/>
        <c:numFmt formatCode="General" sourceLinked="1"/>
        <c:tickLblPos val="nextTo"/>
        <c:crossAx val="100866688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R"/>
  <c:clrMapOvr bg1="lt1" tx1="dk1" bg2="dk2" tx2="lt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Hoja1!$B$4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Hoja1!$C$3:$D$3</c:f>
              <c:strCache>
                <c:ptCount val="2"/>
                <c:pt idx="0">
                  <c:v>Egresos durante el año 2021</c:v>
                </c:pt>
                <c:pt idx="1">
                  <c:v>Egresos durarnte el año 2022</c:v>
                </c:pt>
              </c:strCache>
            </c:strRef>
          </c:cat>
          <c:val>
            <c:numRef>
              <c:f>Hoja1!$C$4:$D$4</c:f>
              <c:numCache>
                <c:formatCode>General</c:formatCode>
                <c:ptCount val="2"/>
                <c:pt idx="0">
                  <c:v>2045</c:v>
                </c:pt>
                <c:pt idx="1">
                  <c:v>2005</c:v>
                </c:pt>
              </c:numCache>
            </c:numRef>
          </c:val>
        </c:ser>
        <c:ser>
          <c:idx val="1"/>
          <c:order val="1"/>
          <c:tx>
            <c:strRef>
              <c:f>Hoja1!$B$5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Hoja1!$C$3:$D$3</c:f>
              <c:strCache>
                <c:ptCount val="2"/>
                <c:pt idx="0">
                  <c:v>Egresos durante el año 2021</c:v>
                </c:pt>
                <c:pt idx="1">
                  <c:v>Egresos durarnte el año 2022</c:v>
                </c:pt>
              </c:strCache>
            </c:strRef>
          </c:cat>
          <c:val>
            <c:numRef>
              <c:f>Hoja1!$C$5:$D$5</c:f>
              <c:numCache>
                <c:formatCode>General</c:formatCode>
                <c:ptCount val="2"/>
                <c:pt idx="0">
                  <c:v>1501</c:v>
                </c:pt>
                <c:pt idx="1">
                  <c:v>1773</c:v>
                </c:pt>
              </c:numCache>
            </c:numRef>
          </c:val>
        </c:ser>
        <c:shape val="box"/>
        <c:axId val="67089920"/>
        <c:axId val="67091456"/>
        <c:axId val="0"/>
      </c:bar3DChart>
      <c:catAx>
        <c:axId val="67089920"/>
        <c:scaling>
          <c:orientation val="minMax"/>
        </c:scaling>
        <c:axPos val="b"/>
        <c:tickLblPos val="nextTo"/>
        <c:crossAx val="67091456"/>
        <c:crosses val="autoZero"/>
        <c:auto val="1"/>
        <c:lblAlgn val="ctr"/>
        <c:lblOffset val="100"/>
      </c:catAx>
      <c:valAx>
        <c:axId val="67091456"/>
        <c:scaling>
          <c:orientation val="minMax"/>
        </c:scaling>
        <c:axPos val="l"/>
        <c:majorGridlines/>
        <c:numFmt formatCode="General" sourceLinked="1"/>
        <c:tickLblPos val="nextTo"/>
        <c:crossAx val="67089920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R"/>
  <c:clrMapOvr bg1="lt1" tx1="dk1" bg2="dk2" tx2="lt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Hoja1!$B$4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Hoja1!$C$3:$D$3</c:f>
              <c:strCache>
                <c:ptCount val="2"/>
                <c:pt idx="0">
                  <c:v>Egresos durante el año 2021</c:v>
                </c:pt>
                <c:pt idx="1">
                  <c:v>Egresos durarnte el año 2022</c:v>
                </c:pt>
              </c:strCache>
            </c:strRef>
          </c:cat>
          <c:val>
            <c:numRef>
              <c:f>Hoja1!$C$4:$D$4</c:f>
              <c:numCache>
                <c:formatCode>General</c:formatCode>
                <c:ptCount val="2"/>
                <c:pt idx="0">
                  <c:v>124</c:v>
                </c:pt>
                <c:pt idx="1">
                  <c:v>167</c:v>
                </c:pt>
              </c:numCache>
            </c:numRef>
          </c:val>
        </c:ser>
        <c:ser>
          <c:idx val="1"/>
          <c:order val="1"/>
          <c:tx>
            <c:strRef>
              <c:f>Hoja1!$B$5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Hoja1!$C$3:$D$3</c:f>
              <c:strCache>
                <c:ptCount val="2"/>
                <c:pt idx="0">
                  <c:v>Egresos durante el año 2021</c:v>
                </c:pt>
                <c:pt idx="1">
                  <c:v>Egresos durarnte el año 2022</c:v>
                </c:pt>
              </c:strCache>
            </c:strRef>
          </c:cat>
          <c:val>
            <c:numRef>
              <c:f>Hoja1!$C$5:$D$5</c:f>
              <c:numCache>
                <c:formatCode>General</c:formatCode>
                <c:ptCount val="2"/>
                <c:pt idx="0">
                  <c:v>10</c:v>
                </c:pt>
                <c:pt idx="1">
                  <c:v>16</c:v>
                </c:pt>
              </c:numCache>
            </c:numRef>
          </c:val>
        </c:ser>
        <c:shape val="box"/>
        <c:axId val="67141632"/>
        <c:axId val="67143168"/>
        <c:axId val="0"/>
      </c:bar3DChart>
      <c:catAx>
        <c:axId val="67141632"/>
        <c:scaling>
          <c:orientation val="minMax"/>
        </c:scaling>
        <c:axPos val="b"/>
        <c:tickLblPos val="nextTo"/>
        <c:crossAx val="67143168"/>
        <c:crosses val="autoZero"/>
        <c:auto val="1"/>
        <c:lblAlgn val="ctr"/>
        <c:lblOffset val="100"/>
      </c:catAx>
      <c:valAx>
        <c:axId val="67143168"/>
        <c:scaling>
          <c:orientation val="minMax"/>
        </c:scaling>
        <c:axPos val="l"/>
        <c:majorGridlines/>
        <c:numFmt formatCode="General" sourceLinked="1"/>
        <c:tickLblPos val="nextTo"/>
        <c:crossAx val="67141632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Google Shape;10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Google Shape;11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Google Shape;12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e6b69c077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Google Shape;134;g1e6b69c07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e6b69c077e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Google Shape;140;g1e6b69c077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e6b69c077e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Google Shape;146;g1e6b69c077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Google Shape;15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Google Shape;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Google Shape;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Google Shape;8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Google Shape;9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tada II">
  <p:cSld name="Portada II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">
  <p:cSld name="Slide 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ctrTitle"/>
          </p:nvPr>
        </p:nvSpPr>
        <p:spPr>
          <a:xfrm>
            <a:off x="3619950" y="416075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Montserrat"/>
              <a:buNone/>
              <a:defRPr b="1" sz="4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26" name="Google Shape;26;p22"/>
          <p:cNvSpPr txBox="1"/>
          <p:nvPr>
            <p:ph idx="1" type="subTitle"/>
          </p:nvPr>
        </p:nvSpPr>
        <p:spPr>
          <a:xfrm>
            <a:off x="592350" y="2175450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7" name="Google Shape;27;p22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7">
  <p:cSld name="Slide 7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4"/>
          <p:cNvSpPr txBox="1"/>
          <p:nvPr>
            <p:ph type="ctrTitle"/>
          </p:nvPr>
        </p:nvSpPr>
        <p:spPr>
          <a:xfrm>
            <a:off x="592350" y="444225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Font typeface="Montserrat"/>
              <a:buNone/>
              <a:defRPr b="1" sz="4100">
                <a:solidFill>
                  <a:srgbClr val="00448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35" name="Google Shape;35;p24"/>
          <p:cNvSpPr txBox="1"/>
          <p:nvPr>
            <p:ph idx="1" type="subTitle"/>
          </p:nvPr>
        </p:nvSpPr>
        <p:spPr>
          <a:xfrm>
            <a:off x="592350" y="2177663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600"/>
              <a:buNone/>
              <a:defRPr sz="1600">
                <a:solidFill>
                  <a:srgbClr val="EA5F1A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9pPr>
          </a:lstStyle>
          <a:p/>
        </p:txBody>
      </p:sp>
      <p:sp>
        <p:nvSpPr>
          <p:cNvPr id="36" name="Google Shape;36;p24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8">
  <p:cSld name="Slide 8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/>
          <p:nvPr>
            <p:ph type="ctrTitle"/>
          </p:nvPr>
        </p:nvSpPr>
        <p:spPr>
          <a:xfrm>
            <a:off x="3699150" y="434850"/>
            <a:ext cx="48525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4100"/>
              <a:buFont typeface="Montserrat"/>
              <a:buNone/>
              <a:defRPr b="1" sz="4100">
                <a:solidFill>
                  <a:srgbClr val="EA5F1A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4100"/>
              <a:buNone/>
              <a:defRPr sz="4100">
                <a:solidFill>
                  <a:srgbClr val="004483"/>
                </a:solidFill>
              </a:defRPr>
            </a:lvl9pPr>
          </a:lstStyle>
          <a:p/>
        </p:txBody>
      </p:sp>
      <p:sp>
        <p:nvSpPr>
          <p:cNvPr id="44" name="Google Shape;44;p26"/>
          <p:cNvSpPr txBox="1"/>
          <p:nvPr>
            <p:ph idx="1" type="subTitle"/>
          </p:nvPr>
        </p:nvSpPr>
        <p:spPr>
          <a:xfrm>
            <a:off x="592350" y="2177663"/>
            <a:ext cx="7959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600"/>
              <a:buNone/>
              <a:defRPr sz="1600">
                <a:solidFill>
                  <a:srgbClr val="00448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None/>
              <a:defRPr sz="2800">
                <a:solidFill>
                  <a:srgbClr val="EA5F1A"/>
                </a:solidFill>
              </a:defRPr>
            </a:lvl9pPr>
          </a:lstStyle>
          <a:p/>
        </p:txBody>
      </p:sp>
      <p:sp>
        <p:nvSpPr>
          <p:cNvPr id="45" name="Google Shape;45;p26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7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7"/>
          <p:cNvSpPr txBox="1"/>
          <p:nvPr>
            <p:ph idx="1" type="body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7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9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9"/>
          <p:cNvSpPr txBox="1"/>
          <p:nvPr>
            <p:ph idx="1" type="body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9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1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21"/>
          <p:cNvSpPr txBox="1"/>
          <p:nvPr>
            <p:ph idx="1" type="body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1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826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3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23"/>
          <p:cNvSpPr txBox="1"/>
          <p:nvPr>
            <p:ph idx="1" type="body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23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2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8262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25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25"/>
          <p:cNvSpPr txBox="1"/>
          <p:nvPr>
            <p:ph idx="1" type="body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25"/>
          <p:cNvSpPr txBox="1"/>
          <p:nvPr>
            <p:ph idx="12" type="sldNum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3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03" name="Google Shape;103;p10"/>
          <p:cNvSpPr txBox="1"/>
          <p:nvPr>
            <p:ph idx="1" type="subTitle"/>
          </p:nvPr>
        </p:nvSpPr>
        <p:spPr>
          <a:xfrm>
            <a:off x="611187" y="1400175"/>
            <a:ext cx="7959725" cy="3028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Cantidad de personas con enfermedades mentales que han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cometido delitos: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600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4" name="Google Shape;104;p10"/>
          <p:cNvGraphicFramePr/>
          <p:nvPr/>
        </p:nvGraphicFramePr>
        <p:xfrm>
          <a:off x="2724150" y="2024062"/>
          <a:ext cx="4670425" cy="221297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10" name="Google Shape;110;p11"/>
          <p:cNvSpPr txBox="1"/>
          <p:nvPr>
            <p:ph idx="1" type="subTitle"/>
          </p:nvPr>
        </p:nvSpPr>
        <p:spPr>
          <a:xfrm>
            <a:off x="611187" y="1743075"/>
            <a:ext cx="7959725" cy="26860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Existen múltiples diagnósticos por enfermedades mentales, por los cuales los personas cometieron delitos, de los cuales:</a:t>
            </a:r>
            <a:endParaRPr/>
          </a:p>
          <a:p>
            <a:pPr indent="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780"/>
              <a:buFont typeface="Noto Sans Symbols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382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320"/>
              <a:buFont typeface="Noto Sans Symbols"/>
              <a:buChar char="⮚"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39 diagn</a:t>
            </a:r>
            <a:r>
              <a:rPr lang="en-US" sz="1200">
                <a:solidFill>
                  <a:schemeClr val="dk1"/>
                </a:solidFill>
              </a:rPr>
              <a:t>ó</a:t>
            </a: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sticos d</a:t>
            </a:r>
            <a:r>
              <a:rPr lang="en-US" sz="1200">
                <a:solidFill>
                  <a:schemeClr val="dk1"/>
                </a:solidFill>
              </a:rPr>
              <a:t>istintos de</a:t>
            </a: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enfermedades mentales en 2021</a:t>
            </a:r>
            <a:endParaRPr/>
          </a:p>
          <a:p>
            <a:pPr indent="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320"/>
              <a:buFont typeface="Noto Sans Symbols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382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320"/>
              <a:buFont typeface="Noto Sans Symbols"/>
              <a:buChar char="⮚"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37 </a:t>
            </a:r>
            <a:r>
              <a:rPr lang="en-US" sz="1200">
                <a:solidFill>
                  <a:schemeClr val="dk1"/>
                </a:solidFill>
              </a:rPr>
              <a:t>diagnósticos distintos de enfermedades mentales en</a:t>
            </a: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16" name="Google Shape;116;p12"/>
          <p:cNvSpPr txBox="1"/>
          <p:nvPr>
            <p:ph idx="1" type="subTitle"/>
          </p:nvPr>
        </p:nvSpPr>
        <p:spPr>
          <a:xfrm>
            <a:off x="611175" y="1466850"/>
            <a:ext cx="7959600" cy="3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Diagnósticos médicos que presentan mayor reporte entre 2021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2022:</a:t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sz="1100" u="sng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 sz="1100" u="sng">
                <a:solidFill>
                  <a:schemeClr val="dk1"/>
                </a:solidFill>
              </a:rPr>
              <a:t>Fuente: Servicio de REDES H.N.S.M.</a:t>
            </a:r>
            <a:endParaRPr b="1" sz="11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600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7" name="Google Shape;117;p12"/>
          <p:cNvGraphicFramePr/>
          <p:nvPr/>
        </p:nvGraphicFramePr>
        <p:xfrm>
          <a:off x="1590675" y="242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{DA426D5E-258F-40A2-9F61-910AA38B2927}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14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Año 2021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Año 2022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25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 de diagnóstico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Pacientes diagnosticados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 de diagnóstico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Pacientes diagnosticados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</a:tr>
              <a:tr h="5953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Trastorno de comportamiento uso de drogas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Trastornos de comportamiento uso de drogas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Sospecha de trastorno mental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Demencia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Esquizofrenia paranoide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Sospecha de trastorno mental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23" name="Google Shape;123;p13"/>
          <p:cNvSpPr txBox="1"/>
          <p:nvPr>
            <p:ph idx="1" type="subTitle"/>
          </p:nvPr>
        </p:nvSpPr>
        <p:spPr>
          <a:xfrm>
            <a:off x="611175" y="1466850"/>
            <a:ext cx="7959600" cy="3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Diagnósticos médicos que presentan mayor reporte entre 2021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2022: </a:t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en-US" sz="1100" u="sng">
                <a:solidFill>
                  <a:schemeClr val="dk1"/>
                </a:solidFill>
              </a:rPr>
              <a:t>Fuente: Servicio de REDES H.N.S.M.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registran solamente hombres</a:t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600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4" name="Google Shape;124;p13"/>
          <p:cNvGraphicFramePr/>
          <p:nvPr/>
        </p:nvGraphicFramePr>
        <p:xfrm>
          <a:off x="1524000" y="257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{DA426D5E-258F-40A2-9F61-910AA38B2927}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14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Año 2021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Año 2022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25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 de diagnóstico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Pacientes diagnosticados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 de diagnóstico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Pacientes diagnosticados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Esquizofrenia indiferenciada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Esquizofrenia paranoide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Trastornos afectivo bipolar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Esquizofrenia indiferenciada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Simulación de síntomas*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Simulación de síntomas*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30" name="Google Shape;130;p14"/>
          <p:cNvSpPr txBox="1"/>
          <p:nvPr>
            <p:ph idx="1" type="subTitle"/>
          </p:nvPr>
        </p:nvSpPr>
        <p:spPr>
          <a:xfrm>
            <a:off x="658825" y="1479325"/>
            <a:ext cx="7959600" cy="30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Delitos registrados por pacientes con enfermedades mentales:</a:t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 u="sng">
                <a:solidFill>
                  <a:schemeClr val="dk1"/>
                </a:solidFill>
              </a:rPr>
              <a:t>Fuente: Oficina de Asesoría y Gestión Legal del H.N.S.M.</a:t>
            </a:r>
            <a:endParaRPr b="1" sz="1100" u="sng">
              <a:solidFill>
                <a:schemeClr val="dk1"/>
              </a:solidFill>
            </a:endParaRPr>
          </a:p>
        </p:txBody>
      </p:sp>
      <p:graphicFrame>
        <p:nvGraphicFramePr>
          <p:cNvPr id="131" name="Google Shape;131;p14"/>
          <p:cNvGraphicFramePr/>
          <p:nvPr/>
        </p:nvGraphicFramePr>
        <p:xfrm>
          <a:off x="1590675" y="2149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{DA426D5E-258F-40A2-9F61-910AA38B2927}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1475"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rgbClr val="FFFFFF"/>
                          </a:solidFill>
                        </a:rPr>
                        <a:t>Año 2023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  <a:tc hMerge="1"/>
                <a:tc hMerge="1"/>
              </a:tr>
              <a:tr h="425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 de d</a:t>
                      </a:r>
                      <a:r>
                        <a:rPr b="1" lang="en-US" sz="1100"/>
                        <a:t>elito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/>
                        <a:t>Cantidad de delitos cometidos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 de diagnóstico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/>
                        <a:t>Cantidad de delitos cometidos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Agresiones varias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100"/>
                        <a:t>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Daños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100"/>
                        <a:t>3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Hurto y robo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1</a:t>
                      </a: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Homicidios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11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D9FB"/>
                    </a:solidFill>
                  </a:tcPr>
                </a:tc>
              </a:tr>
              <a:tr h="4270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Tentativas varias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14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/>
                        <a:t>Otros delitos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e6b69c077e_0_0"/>
          <p:cNvSpPr txBox="1"/>
          <p:nvPr>
            <p:ph type="ctrTitle"/>
          </p:nvPr>
        </p:nvSpPr>
        <p:spPr>
          <a:xfrm>
            <a:off x="592137" y="444500"/>
            <a:ext cx="48531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37" name="Google Shape;137;g1e6b69c077e_0_0"/>
          <p:cNvSpPr txBox="1"/>
          <p:nvPr>
            <p:ph idx="1" type="subTitle"/>
          </p:nvPr>
        </p:nvSpPr>
        <p:spPr>
          <a:xfrm>
            <a:off x="611187" y="1743075"/>
            <a:ext cx="7959600" cy="26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Algunos Modelos de Riesgo</a:t>
            </a:r>
            <a:endParaRPr b="1" sz="2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e6b69c077e_0_5"/>
          <p:cNvSpPr txBox="1"/>
          <p:nvPr>
            <p:ph type="ctrTitle"/>
          </p:nvPr>
        </p:nvSpPr>
        <p:spPr>
          <a:xfrm>
            <a:off x="592137" y="444500"/>
            <a:ext cx="48531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43" name="Google Shape;143;g1e6b69c077e_0_5"/>
          <p:cNvSpPr txBox="1"/>
          <p:nvPr>
            <p:ph idx="1" type="subTitle"/>
          </p:nvPr>
        </p:nvSpPr>
        <p:spPr>
          <a:xfrm>
            <a:off x="611187" y="1743075"/>
            <a:ext cx="7959600" cy="26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1" lang="en-US">
                <a:solidFill>
                  <a:schemeClr val="dk1"/>
                </a:solidFill>
              </a:rPr>
              <a:t>Modelo de riesgo acumulativo:</a:t>
            </a:r>
            <a:endParaRPr b="1">
              <a:solidFill>
                <a:schemeClr val="dk1"/>
              </a:solidFill>
            </a:endParaRPr>
          </a:p>
          <a:p>
            <a:pPr indent="-76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⮚"/>
            </a:pPr>
            <a:r>
              <a:rPr lang="en-US" sz="1200">
                <a:solidFill>
                  <a:schemeClr val="dk1"/>
                </a:solidFill>
              </a:rPr>
              <a:t>La exposición factores de riesgo, aumenta la probabilidad de un posterior comportamiento antisocial.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76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⮚"/>
            </a:pPr>
            <a:r>
              <a:rPr lang="en-US" sz="1200">
                <a:solidFill>
                  <a:schemeClr val="dk1"/>
                </a:solidFill>
              </a:rPr>
              <a:t>Es mayor la probabilidad, cuando los factores protectores se encuentran debilitados o ausentes.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762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⮚"/>
            </a:pPr>
            <a:r>
              <a:rPr lang="en-US" sz="1200">
                <a:solidFill>
                  <a:schemeClr val="dk1"/>
                </a:solidFill>
              </a:rPr>
              <a:t>Se enfoca en las influencias ambientales, psicológicas y sociales dañinas, las cuales aumentan el riesgo de un desarrollo inadaptado.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7620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⮚"/>
            </a:pPr>
            <a:r>
              <a:rPr lang="en-US" sz="1200">
                <a:solidFill>
                  <a:schemeClr val="dk1"/>
                </a:solidFill>
              </a:rPr>
              <a:t>Busca identificar niños que enfrentan múltiples factores de riesgo y cómo reducirlos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00" u="sng">
                <a:solidFill>
                  <a:schemeClr val="dk1"/>
                </a:solidFill>
              </a:rPr>
              <a:t>Información suministrada por la Comisión de Psicología Forense del CPPCR</a:t>
            </a:r>
            <a:endParaRPr b="1" sz="1000" u="sng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e6b69c077e_0_10"/>
          <p:cNvSpPr txBox="1"/>
          <p:nvPr>
            <p:ph type="ctrTitle"/>
          </p:nvPr>
        </p:nvSpPr>
        <p:spPr>
          <a:xfrm>
            <a:off x="592137" y="444500"/>
            <a:ext cx="4853100" cy="14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49" name="Google Shape;149;g1e6b69c077e_0_10"/>
          <p:cNvSpPr txBox="1"/>
          <p:nvPr>
            <p:ph idx="1" type="subTitle"/>
          </p:nvPr>
        </p:nvSpPr>
        <p:spPr>
          <a:xfrm>
            <a:off x="611187" y="1743075"/>
            <a:ext cx="7959600" cy="26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1" lang="en-US">
                <a:solidFill>
                  <a:schemeClr val="dk1"/>
                </a:solidFill>
              </a:rPr>
              <a:t>Modelo de Cascada: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-76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⮚"/>
            </a:pPr>
            <a:r>
              <a:rPr lang="en-US" sz="1200">
                <a:solidFill>
                  <a:schemeClr val="dk1"/>
                </a:solidFill>
              </a:rPr>
              <a:t>Hace referencia al impacto que los factores de riesgo puedan generar en la vida de la PME</a:t>
            </a:r>
            <a:r>
              <a:rPr lang="en-US" sz="1200">
                <a:solidFill>
                  <a:schemeClr val="dk1"/>
                </a:solidFill>
              </a:rPr>
              <a:t>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76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⮚"/>
            </a:pPr>
            <a:r>
              <a:rPr lang="en-US" sz="1200">
                <a:solidFill>
                  <a:schemeClr val="dk1"/>
                </a:solidFill>
              </a:rPr>
              <a:t>Se enfoca en el desarrollo de competencia y resiliencia para reducir el desarrollo inadaptado.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-762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⮚"/>
            </a:pPr>
            <a:r>
              <a:rPr lang="en-US" sz="1200">
                <a:solidFill>
                  <a:schemeClr val="dk1"/>
                </a:solidFill>
              </a:rPr>
              <a:t>Busca intervenciones oportunas y dirigidas para promover cascadas positivas a través de competencias y resiliencia.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 u="sng">
                <a:solidFill>
                  <a:schemeClr val="dk1"/>
                </a:solidFill>
              </a:rPr>
              <a:t>Información suministrada por la Comisión de Psicología Forense del CPPCR</a:t>
            </a:r>
            <a:endParaRPr b="1" sz="1000" u="sng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55" name="Google Shape;155;p15"/>
          <p:cNvSpPr txBox="1"/>
          <p:nvPr>
            <p:ph idx="1" type="subTitle"/>
          </p:nvPr>
        </p:nvSpPr>
        <p:spPr>
          <a:xfrm>
            <a:off x="592137" y="1809750"/>
            <a:ext cx="7959725" cy="20478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Breve historia del Capemcol en el Hospital Nacional de Salud Mental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1600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"/>
          <p:cNvSpPr txBox="1"/>
          <p:nvPr>
            <p:ph type="ctrTitle"/>
          </p:nvPr>
        </p:nvSpPr>
        <p:spPr>
          <a:xfrm>
            <a:off x="3698875" y="434975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161" name="Google Shape;161;p16"/>
          <p:cNvSpPr txBox="1"/>
          <p:nvPr>
            <p:ph idx="4294967295" type="subTitle"/>
          </p:nvPr>
        </p:nvSpPr>
        <p:spPr>
          <a:xfrm>
            <a:off x="592350" y="1809750"/>
            <a:ext cx="79593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6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0044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6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0044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483"/>
              </a:buClr>
              <a:buSzPts val="16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0044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Font typeface="Arial"/>
              <a:buNone/>
            </a:pPr>
            <a:r>
              <a:rPr b="0" i="0" lang="en-US" sz="2600" u="none" cap="none" strike="noStrike">
                <a:solidFill>
                  <a:srgbClr val="EA5F1A"/>
                </a:solidFill>
                <a:latin typeface="Arial"/>
                <a:ea typeface="Arial"/>
                <a:cs typeface="Arial"/>
                <a:sym typeface="Arial"/>
              </a:rPr>
              <a:t>	Muchas gracias.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 txBox="1"/>
          <p:nvPr>
            <p:ph type="ctrTitle"/>
          </p:nvPr>
        </p:nvSpPr>
        <p:spPr>
          <a:xfrm>
            <a:off x="3251200" y="415925"/>
            <a:ext cx="52212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3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59" name="Google Shape;59;p3"/>
          <p:cNvSpPr txBox="1"/>
          <p:nvPr>
            <p:ph idx="1" type="subTitle"/>
          </p:nvPr>
        </p:nvSpPr>
        <p:spPr>
          <a:xfrm>
            <a:off x="366712" y="2017712"/>
            <a:ext cx="7959725" cy="20240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i="1" sz="20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i="1" sz="20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i="1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Las enfermedades mentales </a:t>
            </a:r>
            <a:r>
              <a:rPr b="1" i="1" lang="en-US" sz="2000"/>
              <a:t>y su relación con los delitos.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65" name="Google Shape;65;p4"/>
          <p:cNvSpPr txBox="1"/>
          <p:nvPr>
            <p:ph idx="1" type="subTitle"/>
          </p:nvPr>
        </p:nvSpPr>
        <p:spPr>
          <a:xfrm>
            <a:off x="592137" y="1809750"/>
            <a:ext cx="7959725" cy="1568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None/>
            </a:pPr>
            <a:r>
              <a:t/>
            </a:r>
            <a:endParaRPr b="0" i="0" sz="1600" u="none">
              <a:solidFill>
                <a:srgbClr val="EA5F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Definición de delito.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71" name="Google Shape;71;p5"/>
          <p:cNvSpPr txBox="1"/>
          <p:nvPr>
            <p:ph idx="1" type="subTitle"/>
          </p:nvPr>
        </p:nvSpPr>
        <p:spPr>
          <a:xfrm>
            <a:off x="592137" y="1809750"/>
            <a:ext cx="7959725" cy="1568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Delito doloso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None/>
            </a:pPr>
            <a:r>
              <a:t/>
            </a:r>
            <a:endParaRPr b="0" i="0" sz="1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Delito culposo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77" name="Google Shape;77;p6"/>
          <p:cNvSpPr txBox="1"/>
          <p:nvPr>
            <p:ph idx="1" type="subTitle"/>
          </p:nvPr>
        </p:nvSpPr>
        <p:spPr>
          <a:xfrm>
            <a:off x="592137" y="1647825"/>
            <a:ext cx="795972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1270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Delitos cometidos durante el 2022, fuente: página oficial del Poder Judicial</a:t>
            </a:r>
            <a:endParaRPr/>
          </a:p>
        </p:txBody>
      </p:sp>
      <p:graphicFrame>
        <p:nvGraphicFramePr>
          <p:cNvPr id="78" name="Google Shape;78;p6"/>
          <p:cNvGraphicFramePr/>
          <p:nvPr/>
        </p:nvGraphicFramePr>
        <p:xfrm>
          <a:off x="615950" y="1901825"/>
          <a:ext cx="7826375" cy="145732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84" name="Google Shape;84;p7"/>
          <p:cNvSpPr txBox="1"/>
          <p:nvPr>
            <p:ph idx="1" type="subTitle"/>
          </p:nvPr>
        </p:nvSpPr>
        <p:spPr>
          <a:xfrm>
            <a:off x="592137" y="1809750"/>
            <a:ext cx="7959725" cy="1568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Inimputabilidad: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0" sz="1600" u="none">
              <a:solidFill>
                <a:srgbClr val="EA5F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Font typeface="Noto Sans Symbols"/>
              <a:buChar char="⮚"/>
            </a:pPr>
            <a:r>
              <a:rPr b="0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42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Font typeface="Noto Sans Symbols"/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Font typeface="Noto Sans Symbols"/>
              <a:buChar char="⮚"/>
            </a:pPr>
            <a:r>
              <a:rPr b="0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43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Font typeface="Noto Sans Symbols"/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800"/>
              <a:buFont typeface="Noto Sans Symbols"/>
              <a:buChar char="⮚"/>
            </a:pPr>
            <a:r>
              <a:rPr b="0" i="0" lang="en-US" sz="1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Artículo 44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90" name="Google Shape;90;p8"/>
          <p:cNvSpPr txBox="1"/>
          <p:nvPr>
            <p:ph idx="1" type="subTitle"/>
          </p:nvPr>
        </p:nvSpPr>
        <p:spPr>
          <a:xfrm>
            <a:off x="592137" y="1809750"/>
            <a:ext cx="7959725" cy="1568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10160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600"/>
              </a:buClr>
              <a:buSzPts val="1600"/>
              <a:buFont typeface="Noto Sans Symbols"/>
              <a:buChar char="⮚"/>
            </a:pPr>
            <a:r>
              <a:rPr b="0" i="0" lang="en-US" sz="16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Definición de conceptos importantes:</a:t>
            </a:r>
            <a:endParaRPr/>
          </a:p>
          <a:p>
            <a:pPr indent="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600"/>
              </a:buClr>
              <a:buSzPts val="2800"/>
              <a:buFont typeface="Noto Sans Symbols"/>
              <a:buNone/>
            </a:pPr>
            <a:r>
              <a:t/>
            </a:r>
            <a:endParaRPr b="0" i="0" sz="1100" u="none">
              <a:solidFill>
                <a:srgbClr val="0044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600"/>
              </a:buClr>
              <a:buSzPts val="2800"/>
              <a:buFont typeface="Noto Sans Symbols"/>
              <a:buNone/>
            </a:pPr>
            <a:r>
              <a:t/>
            </a:r>
            <a:endParaRPr b="0" i="0" sz="1100" u="none">
              <a:solidFill>
                <a:srgbClr val="0044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620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600"/>
              </a:buClr>
              <a:buSzPts val="1200"/>
              <a:buFont typeface="Noto Sans Symbols"/>
              <a:buChar char="⮚"/>
            </a:pPr>
            <a:r>
              <a:rPr b="0" i="0" lang="en-US" sz="11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 Salud mental</a:t>
            </a:r>
            <a:endParaRPr b="0" i="0" sz="1100" u="none">
              <a:solidFill>
                <a:srgbClr val="0044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4483"/>
              </a:solidFill>
            </a:endParaRPr>
          </a:p>
          <a:p>
            <a:pPr indent="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0" i="0" sz="1100" u="none">
              <a:solidFill>
                <a:srgbClr val="0044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620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600"/>
              </a:buClr>
              <a:buSzPts val="1200"/>
              <a:buFont typeface="Noto Sans Symbols"/>
              <a:buChar char="⮚"/>
            </a:pPr>
            <a:r>
              <a:rPr b="0" i="0" lang="en-US" sz="11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 Enfermedad mental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"/>
          <p:cNvSpPr txBox="1"/>
          <p:nvPr>
            <p:ph type="ctrTitle"/>
          </p:nvPr>
        </p:nvSpPr>
        <p:spPr>
          <a:xfrm>
            <a:off x="592137" y="444500"/>
            <a:ext cx="4852987" cy="145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b="1" i="0" lang="en-US" sz="2400" u="none">
                <a:solidFill>
                  <a:srgbClr val="004483"/>
                </a:solidFill>
                <a:latin typeface="Arial"/>
                <a:ea typeface="Arial"/>
                <a:cs typeface="Arial"/>
                <a:sym typeface="Arial"/>
              </a:rPr>
              <a:t>Comisión de Análisis Criminal</a:t>
            </a:r>
            <a:endParaRPr/>
          </a:p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611187" y="1400175"/>
            <a:ext cx="7959725" cy="2457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27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5F1A"/>
              </a:buClr>
              <a:buSzPts val="2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Cantidad de personas con enfermedades mentales en Costa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Rica:</a:t>
            </a:r>
            <a:endParaRPr/>
          </a:p>
        </p:txBody>
      </p:sp>
      <p:graphicFrame>
        <p:nvGraphicFramePr>
          <p:cNvPr id="97" name="Google Shape;97;p9"/>
          <p:cNvGraphicFramePr/>
          <p:nvPr/>
        </p:nvGraphicFramePr>
        <p:xfrm>
          <a:off x="2359025" y="1822450"/>
          <a:ext cx="4670425" cy="212725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5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3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4285F4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4285F4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4285F4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dbarquero</dc:creator>
</cp:coreProperties>
</file>